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Libre Baskerville"/>
      <p:regular r:id="rId20"/>
    </p:embeddedFont>
    <p:embeddedFont>
      <p:font typeface="Libre Baskerville"/>
      <p:regular r:id="rId21"/>
    </p:embeddedFont>
    <p:embeddedFont>
      <p:font typeface="Libre Baskerville"/>
      <p:regular r:id="rId22"/>
    </p:embeddedFont>
    <p:embeddedFont>
      <p:font typeface="Libre Baskerville"/>
      <p:regular r:id="rId23"/>
    </p:embeddedFont>
    <p:embeddedFont>
      <p:font typeface="DM Sans"/>
      <p:regular r:id="rId24"/>
    </p:embeddedFont>
    <p:embeddedFont>
      <p:font typeface="DM Sans"/>
      <p:regular r:id="rId25"/>
    </p:embeddedFont>
    <p:embeddedFont>
      <p:font typeface="DM Sans"/>
      <p:regular r:id="rId26"/>
    </p:embeddedFont>
    <p:embeddedFont>
      <p:font typeface="DM Sans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font" Target="fonts/font5.fntdata"/><Relationship Id="rId25" Type="http://schemas.openxmlformats.org/officeDocument/2006/relationships/font" Target="fonts/font6.fntdata"/><Relationship Id="rId26" Type="http://schemas.openxmlformats.org/officeDocument/2006/relationships/font" Target="fonts/font7.fntdata"/><Relationship Id="rId27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online-python.com/" TargetMode="External"/><Relationship Id="rId2" Type="http://schemas.openxmlformats.org/officeDocument/2006/relationships/image" Target="../media/image-2-1.png"/><Relationship Id="rId3" Type="http://schemas.openxmlformats.org/officeDocument/2006/relationships/image" Target="../media/image-2-2.png"/><Relationship Id="rId4" Type="http://schemas.openxmlformats.org/officeDocument/2006/relationships/image" Target="../media/image-2-3.png"/><Relationship Id="rId5" Type="http://schemas.openxmlformats.org/officeDocument/2006/relationships/image" Target="../media/image-2-4.png"/><Relationship Id="rId6" Type="http://schemas.openxmlformats.org/officeDocument/2006/relationships/image" Target="../media/image-2-5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007" y="695444"/>
            <a:ext cx="4990267" cy="683859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75796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Úvod do programování v Pythonu</a:t>
            </a:r>
            <a:endParaRPr lang="en-US" sz="3900" dirty="0"/>
          </a:p>
        </p:txBody>
      </p:sp>
      <p:sp>
        <p:nvSpPr>
          <p:cNvPr id="5" name="Text 1"/>
          <p:cNvSpPr/>
          <p:nvPr/>
        </p:nvSpPr>
        <p:spPr>
          <a:xfrm>
            <a:off x="793790" y="429577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Společně objevíme základy jednoho z nejoblíbenějších programovacích jazyků světa.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793790" y="515409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7581"/>
            <a:ext cx="7705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Jednoduchý příklad programu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64494"/>
            <a:ext cx="13042821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Pojďme si nyní vytvořit náš první interaktivní program. Spojíme znalosti o proměnných a funkci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abychom spočítali a zobrazili součet dvou čísel.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828092"/>
            <a:ext cx="4215289" cy="3374588"/>
          </a:xfrm>
          <a:prstGeom prst="roundRect">
            <a:avLst>
              <a:gd name="adj" fmla="val 3252"/>
            </a:avLst>
          </a:prstGeom>
          <a:solidFill>
            <a:srgbClr val="FFFDFA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2805232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</p:sp>
      <p:sp>
        <p:nvSpPr>
          <p:cNvPr id="6" name="Shape 4"/>
          <p:cNvSpPr/>
          <p:nvPr/>
        </p:nvSpPr>
        <p:spPr>
          <a:xfrm>
            <a:off x="2603778" y="253043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B88E23"/>
          </a:solidFill>
          <a:ln/>
        </p:spPr>
      </p:sp>
      <p:sp>
        <p:nvSpPr>
          <p:cNvPr id="7" name="Text 5"/>
          <p:cNvSpPr/>
          <p:nvPr/>
        </p:nvSpPr>
        <p:spPr>
          <a:xfrm>
            <a:off x="2782372" y="267926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015008" y="3324225"/>
            <a:ext cx="2800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Definice proměnných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1015008" y="3857625"/>
            <a:ext cx="3772853" cy="932736"/>
          </a:xfrm>
          <a:prstGeom prst="roundRect">
            <a:avLst>
              <a:gd name="adj" fmla="val 8937"/>
            </a:avLst>
          </a:prstGeom>
          <a:solidFill>
            <a:srgbClr val="F2F0ED"/>
          </a:solidFill>
          <a:ln/>
        </p:spPr>
      </p:sp>
      <p:sp>
        <p:nvSpPr>
          <p:cNvPr id="10" name="Shape 8"/>
          <p:cNvSpPr/>
          <p:nvPr/>
        </p:nvSpPr>
        <p:spPr>
          <a:xfrm>
            <a:off x="1005126" y="3857625"/>
            <a:ext cx="3792617" cy="932736"/>
          </a:xfrm>
          <a:prstGeom prst="roundRect">
            <a:avLst>
              <a:gd name="adj" fmla="val 3192"/>
            </a:avLst>
          </a:prstGeom>
          <a:solidFill>
            <a:srgbClr val="F2F0ED"/>
          </a:solidFill>
          <a:ln/>
        </p:spPr>
      </p:sp>
      <p:sp>
        <p:nvSpPr>
          <p:cNvPr id="11" name="Text 9"/>
          <p:cNvSpPr/>
          <p:nvPr/>
        </p:nvSpPr>
        <p:spPr>
          <a:xfrm>
            <a:off x="1203484" y="4006453"/>
            <a:ext cx="339590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 = 10b = 20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15008" y="5013603"/>
            <a:ext cx="3772853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Vytvoříme dvě proměnné,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b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a přiřadíme jim číselné hodnoty.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5207437" y="2828092"/>
            <a:ext cx="4215408" cy="3374588"/>
          </a:xfrm>
          <a:prstGeom prst="roundRect">
            <a:avLst>
              <a:gd name="adj" fmla="val 3252"/>
            </a:avLst>
          </a:prstGeom>
          <a:solidFill>
            <a:srgbClr val="FFFDFA"/>
          </a:solidFill>
          <a:ln/>
        </p:spPr>
      </p:sp>
      <p:sp>
        <p:nvSpPr>
          <p:cNvPr id="14" name="Shape 12"/>
          <p:cNvSpPr/>
          <p:nvPr/>
        </p:nvSpPr>
        <p:spPr>
          <a:xfrm>
            <a:off x="5207437" y="2805232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</p:sp>
      <p:sp>
        <p:nvSpPr>
          <p:cNvPr id="15" name="Shape 13"/>
          <p:cNvSpPr/>
          <p:nvPr/>
        </p:nvSpPr>
        <p:spPr>
          <a:xfrm>
            <a:off x="7017425" y="253043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B88E23"/>
          </a:solidFill>
          <a:ln/>
        </p:spPr>
      </p:sp>
      <p:sp>
        <p:nvSpPr>
          <p:cNvPr id="16" name="Text 14"/>
          <p:cNvSpPr/>
          <p:nvPr/>
        </p:nvSpPr>
        <p:spPr>
          <a:xfrm>
            <a:off x="7196018" y="267926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5428655" y="3324225"/>
            <a:ext cx="25832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Sčítání proměnných</a:t>
            </a:r>
            <a:endParaRPr lang="en-US" sz="1950" dirty="0"/>
          </a:p>
        </p:txBody>
      </p:sp>
      <p:sp>
        <p:nvSpPr>
          <p:cNvPr id="18" name="Shape 16"/>
          <p:cNvSpPr/>
          <p:nvPr/>
        </p:nvSpPr>
        <p:spPr>
          <a:xfrm>
            <a:off x="5428655" y="3857625"/>
            <a:ext cx="3772972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19" name="Shape 17"/>
          <p:cNvSpPr/>
          <p:nvPr/>
        </p:nvSpPr>
        <p:spPr>
          <a:xfrm>
            <a:off x="5418773" y="3857625"/>
            <a:ext cx="3792736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20" name="Text 18"/>
          <p:cNvSpPr/>
          <p:nvPr/>
        </p:nvSpPr>
        <p:spPr>
          <a:xfrm>
            <a:off x="5617131" y="4006453"/>
            <a:ext cx="33960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soucet = a + b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5428655" y="4696063"/>
            <a:ext cx="3772972" cy="967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Sečteme hodnoty z proměnných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b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výsledek uložíme do nové proměnné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soucet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9621203" y="2828092"/>
            <a:ext cx="4215289" cy="3374588"/>
          </a:xfrm>
          <a:prstGeom prst="roundRect">
            <a:avLst>
              <a:gd name="adj" fmla="val 3252"/>
            </a:avLst>
          </a:prstGeom>
          <a:solidFill>
            <a:srgbClr val="FFFDFA"/>
          </a:solidFill>
          <a:ln/>
        </p:spPr>
      </p:sp>
      <p:sp>
        <p:nvSpPr>
          <p:cNvPr id="23" name="Shape 21"/>
          <p:cNvSpPr/>
          <p:nvPr/>
        </p:nvSpPr>
        <p:spPr>
          <a:xfrm>
            <a:off x="9621203" y="2805232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</p:sp>
      <p:sp>
        <p:nvSpPr>
          <p:cNvPr id="24" name="Shape 22"/>
          <p:cNvSpPr/>
          <p:nvPr/>
        </p:nvSpPr>
        <p:spPr>
          <a:xfrm>
            <a:off x="11431191" y="253043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B88E23"/>
          </a:solidFill>
          <a:ln/>
        </p:spPr>
      </p:sp>
      <p:sp>
        <p:nvSpPr>
          <p:cNvPr id="25" name="Text 23"/>
          <p:cNvSpPr/>
          <p:nvPr/>
        </p:nvSpPr>
        <p:spPr>
          <a:xfrm>
            <a:off x="11609784" y="267926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1850" dirty="0"/>
          </a:p>
        </p:txBody>
      </p:sp>
      <p:sp>
        <p:nvSpPr>
          <p:cNvPr id="26" name="Text 24"/>
          <p:cNvSpPr/>
          <p:nvPr/>
        </p:nvSpPr>
        <p:spPr>
          <a:xfrm>
            <a:off x="9842421" y="33242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Výpis výsledku</a:t>
            </a:r>
            <a:endParaRPr lang="en-US" sz="1950" dirty="0"/>
          </a:p>
        </p:txBody>
      </p:sp>
      <p:sp>
        <p:nvSpPr>
          <p:cNvPr id="27" name="Shape 25"/>
          <p:cNvSpPr/>
          <p:nvPr/>
        </p:nvSpPr>
        <p:spPr>
          <a:xfrm>
            <a:off x="9842421" y="3857625"/>
            <a:ext cx="3772853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28" name="Shape 26"/>
          <p:cNvSpPr/>
          <p:nvPr/>
        </p:nvSpPr>
        <p:spPr>
          <a:xfrm>
            <a:off x="9832538" y="3857625"/>
            <a:ext cx="3792617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29" name="Text 27"/>
          <p:cNvSpPr/>
          <p:nvPr/>
        </p:nvSpPr>
        <p:spPr>
          <a:xfrm>
            <a:off x="10030897" y="4006453"/>
            <a:ext cx="339590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print("Součet je:", soucet)</a:t>
            </a:r>
            <a:endParaRPr lang="en-US" sz="1550" dirty="0"/>
          </a:p>
        </p:txBody>
      </p:sp>
      <p:sp>
        <p:nvSpPr>
          <p:cNvPr id="30" name="Text 28"/>
          <p:cNvSpPr/>
          <p:nvPr/>
        </p:nvSpPr>
        <p:spPr>
          <a:xfrm>
            <a:off x="9842421" y="4696063"/>
            <a:ext cx="3772853" cy="1285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Pomocí funkce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zobrazíme uživatelskou zprávu a dynamicky připojíme vypočítanou hodnotu proměnné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soucet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  <p:sp>
        <p:nvSpPr>
          <p:cNvPr id="31" name="Text 29"/>
          <p:cNvSpPr/>
          <p:nvPr/>
        </p:nvSpPr>
        <p:spPr>
          <a:xfrm>
            <a:off x="793790" y="642592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Když program spustíte, na obrazovce se zobrazí:</a:t>
            </a:r>
            <a:endParaRPr lang="en-US" sz="1550" dirty="0"/>
          </a:p>
        </p:txBody>
      </p:sp>
      <p:sp>
        <p:nvSpPr>
          <p:cNvPr id="32" name="Shape 30"/>
          <p:cNvSpPr/>
          <p:nvPr/>
        </p:nvSpPr>
        <p:spPr>
          <a:xfrm>
            <a:off x="793790" y="6966704"/>
            <a:ext cx="13042821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33" name="Shape 31"/>
          <p:cNvSpPr/>
          <p:nvPr/>
        </p:nvSpPr>
        <p:spPr>
          <a:xfrm>
            <a:off x="783908" y="6966704"/>
            <a:ext cx="13062585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34" name="Text 32"/>
          <p:cNvSpPr/>
          <p:nvPr/>
        </p:nvSpPr>
        <p:spPr>
          <a:xfrm>
            <a:off x="982266" y="7115532"/>
            <a:ext cx="126658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Součet je: 30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4031"/>
            <a:ext cx="90306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Jak zapsat předchozí příklad i jinak?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88600"/>
            <a:ext cx="4215289" cy="3366968"/>
          </a:xfrm>
          <a:prstGeom prst="roundRect">
            <a:avLst>
              <a:gd name="adj" fmla="val 3259"/>
            </a:avLst>
          </a:prstGeom>
          <a:solidFill>
            <a:srgbClr val="FFFDFA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065740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2790944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B88E23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93977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3584734"/>
            <a:ext cx="2800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Definice proměnných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1015008" y="4118134"/>
            <a:ext cx="3772853" cy="932736"/>
          </a:xfrm>
          <a:prstGeom prst="roundRect">
            <a:avLst>
              <a:gd name="adj" fmla="val 8937"/>
            </a:avLst>
          </a:prstGeom>
          <a:solidFill>
            <a:srgbClr val="F2F0ED"/>
          </a:solidFill>
          <a:ln/>
        </p:spPr>
      </p:sp>
      <p:sp>
        <p:nvSpPr>
          <p:cNvPr id="9" name="Shape 7"/>
          <p:cNvSpPr/>
          <p:nvPr/>
        </p:nvSpPr>
        <p:spPr>
          <a:xfrm>
            <a:off x="1005126" y="4118134"/>
            <a:ext cx="3792617" cy="932736"/>
          </a:xfrm>
          <a:prstGeom prst="roundRect">
            <a:avLst>
              <a:gd name="adj" fmla="val 3192"/>
            </a:avLst>
          </a:prstGeom>
          <a:solidFill>
            <a:srgbClr val="F2F0ED"/>
          </a:solidFill>
          <a:ln/>
        </p:spPr>
      </p:sp>
      <p:sp>
        <p:nvSpPr>
          <p:cNvPr id="10" name="Text 8"/>
          <p:cNvSpPr/>
          <p:nvPr/>
        </p:nvSpPr>
        <p:spPr>
          <a:xfrm>
            <a:off x="1203484" y="4266962"/>
            <a:ext cx="339590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 = 10b = 20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015008" y="5274112"/>
            <a:ext cx="3772853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Vytvoříme dvě proměnné,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b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a přiřadíme jim číselné hodnoty.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5207437" y="3088600"/>
            <a:ext cx="4215408" cy="3366968"/>
          </a:xfrm>
          <a:prstGeom prst="roundRect">
            <a:avLst>
              <a:gd name="adj" fmla="val 3259"/>
            </a:avLst>
          </a:prstGeom>
          <a:solidFill>
            <a:srgbClr val="FFFDFA"/>
          </a:solidFill>
          <a:ln/>
        </p:spPr>
      </p:sp>
      <p:sp>
        <p:nvSpPr>
          <p:cNvPr id="13" name="Shape 11"/>
          <p:cNvSpPr/>
          <p:nvPr/>
        </p:nvSpPr>
        <p:spPr>
          <a:xfrm>
            <a:off x="5207437" y="3065740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</p:sp>
      <p:sp>
        <p:nvSpPr>
          <p:cNvPr id="14" name="Shape 12"/>
          <p:cNvSpPr/>
          <p:nvPr/>
        </p:nvSpPr>
        <p:spPr>
          <a:xfrm>
            <a:off x="7017425" y="2790944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B88E23"/>
          </a:solidFill>
          <a:ln/>
        </p:spPr>
      </p:sp>
      <p:sp>
        <p:nvSpPr>
          <p:cNvPr id="15" name="Text 13"/>
          <p:cNvSpPr/>
          <p:nvPr/>
        </p:nvSpPr>
        <p:spPr>
          <a:xfrm>
            <a:off x="7196018" y="293977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5428655" y="3584734"/>
            <a:ext cx="25832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Sčítání proměnných</a:t>
            </a:r>
            <a:endParaRPr lang="en-US" sz="1950" dirty="0"/>
          </a:p>
        </p:txBody>
      </p:sp>
      <p:sp>
        <p:nvSpPr>
          <p:cNvPr id="17" name="Shape 15"/>
          <p:cNvSpPr/>
          <p:nvPr/>
        </p:nvSpPr>
        <p:spPr>
          <a:xfrm>
            <a:off x="5428655" y="4118134"/>
            <a:ext cx="3772972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18" name="Shape 16"/>
          <p:cNvSpPr/>
          <p:nvPr/>
        </p:nvSpPr>
        <p:spPr>
          <a:xfrm>
            <a:off x="5418773" y="4118134"/>
            <a:ext cx="3792736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19" name="Text 17"/>
          <p:cNvSpPr/>
          <p:nvPr/>
        </p:nvSpPr>
        <p:spPr>
          <a:xfrm>
            <a:off x="5617131" y="4266962"/>
            <a:ext cx="33960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y = a + b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5428655" y="4956572"/>
            <a:ext cx="3772972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Sečteme hodnoty z proměnných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b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výsledek uložíme do nové proměnné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9621203" y="3088600"/>
            <a:ext cx="4215289" cy="3366968"/>
          </a:xfrm>
          <a:prstGeom prst="roundRect">
            <a:avLst>
              <a:gd name="adj" fmla="val 3259"/>
            </a:avLst>
          </a:prstGeom>
          <a:solidFill>
            <a:srgbClr val="FFFDFA"/>
          </a:solidFill>
          <a:ln/>
        </p:spPr>
      </p:sp>
      <p:sp>
        <p:nvSpPr>
          <p:cNvPr id="22" name="Shape 20"/>
          <p:cNvSpPr/>
          <p:nvPr/>
        </p:nvSpPr>
        <p:spPr>
          <a:xfrm>
            <a:off x="9621203" y="3065740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</p:sp>
      <p:sp>
        <p:nvSpPr>
          <p:cNvPr id="23" name="Shape 21"/>
          <p:cNvSpPr/>
          <p:nvPr/>
        </p:nvSpPr>
        <p:spPr>
          <a:xfrm>
            <a:off x="11431191" y="2790944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B88E23"/>
          </a:solidFill>
          <a:ln/>
        </p:spPr>
      </p:sp>
      <p:sp>
        <p:nvSpPr>
          <p:cNvPr id="24" name="Text 22"/>
          <p:cNvSpPr/>
          <p:nvPr/>
        </p:nvSpPr>
        <p:spPr>
          <a:xfrm>
            <a:off x="11609784" y="293977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9842421" y="35847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Výpis výsledku</a:t>
            </a:r>
            <a:endParaRPr lang="en-US" sz="1950" dirty="0"/>
          </a:p>
        </p:txBody>
      </p:sp>
      <p:sp>
        <p:nvSpPr>
          <p:cNvPr id="26" name="Shape 24"/>
          <p:cNvSpPr/>
          <p:nvPr/>
        </p:nvSpPr>
        <p:spPr>
          <a:xfrm>
            <a:off x="9842421" y="4118134"/>
            <a:ext cx="3772853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27" name="Shape 25"/>
          <p:cNvSpPr/>
          <p:nvPr/>
        </p:nvSpPr>
        <p:spPr>
          <a:xfrm>
            <a:off x="9832538" y="4118134"/>
            <a:ext cx="3792617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28" name="Text 26"/>
          <p:cNvSpPr/>
          <p:nvPr/>
        </p:nvSpPr>
        <p:spPr>
          <a:xfrm>
            <a:off x="10030897" y="4266962"/>
            <a:ext cx="339590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print("Součet je:", y)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9842421" y="4956572"/>
            <a:ext cx="3772853" cy="1277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Pomocí funkce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zobrazíme uživatelskou zprávu a dynamicky připojíme vypočítanou hodnotu proměnné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561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Zadání: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1253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Pojďme spojit všechno, co jsme se naučili, do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jednoho malého programu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Chtěli bychom, aby se na obrazovku vypsalo toto: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65331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Ahoj, jmenuji se: Jana (jméno nahraďte svým jménem)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19409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Je mi: 17 let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7348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Moje oblíbené číslo je: 7 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2756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Příští rok mi bude 18 let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81644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00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3628" y="465534"/>
            <a:ext cx="4232791" cy="528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Řešení: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163628" y="1248489"/>
            <a:ext cx="7789545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163628" y="1709738"/>
            <a:ext cx="7789545" cy="3233380"/>
          </a:xfrm>
          <a:prstGeom prst="roundRect">
            <a:avLst>
              <a:gd name="adj" fmla="val 2199"/>
            </a:avLst>
          </a:prstGeom>
          <a:solidFill>
            <a:srgbClr val="F2F0ED"/>
          </a:solidFill>
          <a:ln/>
        </p:spPr>
      </p:sp>
      <p:sp>
        <p:nvSpPr>
          <p:cNvPr id="6" name="Shape 3"/>
          <p:cNvSpPr/>
          <p:nvPr/>
        </p:nvSpPr>
        <p:spPr>
          <a:xfrm>
            <a:off x="6155174" y="1709738"/>
            <a:ext cx="7806452" cy="3233380"/>
          </a:xfrm>
          <a:prstGeom prst="roundRect">
            <a:avLst>
              <a:gd name="adj" fmla="val 785"/>
            </a:avLst>
          </a:prstGeom>
          <a:solidFill>
            <a:srgbClr val="F2F0ED"/>
          </a:solidFill>
          <a:ln/>
        </p:spPr>
      </p:sp>
      <p:sp>
        <p:nvSpPr>
          <p:cNvPr id="7" name="Text 4"/>
          <p:cNvSpPr/>
          <p:nvPr/>
        </p:nvSpPr>
        <p:spPr>
          <a:xfrm>
            <a:off x="6324481" y="1836658"/>
            <a:ext cx="7467838" cy="2979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jmeno = "Jana"vek = 17oblibene_cislo = 7print("Ahoj, jmenuji se", jmeno)print("Je mi", vek, "let")print("Moje oblíbené číslo je", oblibene_cislo)# Příští rok mi bude:vek = vek + 1print("Příští rok mi bude", vek, "let")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163628" y="5218152"/>
            <a:ext cx="2455426" cy="558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350"/>
              </a:lnSpc>
              <a:buNone/>
            </a:pPr>
            <a:r>
              <a:rPr lang="en-US" sz="4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4350" dirty="0"/>
          </a:p>
        </p:txBody>
      </p:sp>
      <p:sp>
        <p:nvSpPr>
          <p:cNvPr id="9" name="Text 6"/>
          <p:cNvSpPr/>
          <p:nvPr/>
        </p:nvSpPr>
        <p:spPr>
          <a:xfrm>
            <a:off x="6333173" y="5988368"/>
            <a:ext cx="211633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Proměnné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163628" y="6354485"/>
            <a:ext cx="2455426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Vytvořili jsme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8830628" y="5218152"/>
            <a:ext cx="2455426" cy="558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350"/>
              </a:lnSpc>
              <a:buNone/>
            </a:pPr>
            <a:r>
              <a:rPr lang="en-US" sz="4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4350" dirty="0"/>
          </a:p>
        </p:txBody>
      </p:sp>
      <p:sp>
        <p:nvSpPr>
          <p:cNvPr id="12" name="Text 9"/>
          <p:cNvSpPr/>
          <p:nvPr/>
        </p:nvSpPr>
        <p:spPr>
          <a:xfrm>
            <a:off x="9000173" y="5988368"/>
            <a:ext cx="211633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Výpisy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8830628" y="6354485"/>
            <a:ext cx="2455426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Použili jsme print()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11497627" y="5218152"/>
            <a:ext cx="2455545" cy="558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350"/>
              </a:lnSpc>
              <a:buNone/>
            </a:pPr>
            <a:r>
              <a:rPr lang="en-US" sz="4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4350" dirty="0"/>
          </a:p>
        </p:txBody>
      </p:sp>
      <p:sp>
        <p:nvSpPr>
          <p:cNvPr id="15" name="Text 12"/>
          <p:cNvSpPr/>
          <p:nvPr/>
        </p:nvSpPr>
        <p:spPr>
          <a:xfrm>
            <a:off x="11667173" y="5988368"/>
            <a:ext cx="211633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Datové typy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1497627" y="6354485"/>
            <a:ext cx="2455545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String a Int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6163628" y="6815733"/>
            <a:ext cx="7789545" cy="541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Gratuluji!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🎉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Nyní znáte základy Pythonu – funkci print(), proměnné, datové typy a práci s nimi. To je skvělý začátek vaší programátorské cesty!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6163628" y="7547848"/>
            <a:ext cx="778954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i="1" u="sng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 potřeby Gymnázia Trhové Sviny zpracoval: Štrosser Ivan Ing. Šíření pouze se souhlasem autora.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1618" y="386120"/>
            <a:ext cx="3510677" cy="438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 je Python?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61618" y="1161931"/>
            <a:ext cx="6582370" cy="673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Python je jeden z nejpopulárnějších programovacích jazyků na světě. Jeho síla spočívá v </a:t>
            </a:r>
            <a:pPr algn="l" indent="0" marL="0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jednoduchosti a přehlednosti</a:t>
            </a:r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kód v Pythonu se čte téměř jako běžný anglický text, což z něj dělá ideální volbu pro začátečníky.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561618" y="1961912"/>
            <a:ext cx="6582370" cy="449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Tento jazyk najdete prakticky všude: od tvorby webových stránek přes videohry až po vědecké výpočty a umělou inteligenci. Firmy jako Google, Netflix nebo NASA jej používají každý den.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61618" y="2537341"/>
            <a:ext cx="6582370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561618" y="2888218"/>
            <a:ext cx="6582370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on-line program Python: </a:t>
            </a:r>
            <a:pPr algn="l" indent="0" marL="0">
              <a:lnSpc>
                <a:spcPts val="1750"/>
              </a:lnSpc>
              <a:buNone/>
            </a:pPr>
            <a:r>
              <a:rPr lang="en-US" sz="11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https://www.online-python.com/</a:t>
            </a:r>
            <a:endParaRPr lang="en-US" sz="11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032" y="1193483"/>
            <a:ext cx="3075980" cy="30759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494032" y="4427339"/>
            <a:ext cx="6582370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561618" y="4936093"/>
            <a:ext cx="6683335" cy="1385649"/>
          </a:xfrm>
          <a:prstGeom prst="roundRect">
            <a:avLst>
              <a:gd name="adj" fmla="val 425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09613" y="5084088"/>
            <a:ext cx="421243" cy="421243"/>
          </a:xfrm>
          <a:prstGeom prst="roundRect">
            <a:avLst>
              <a:gd name="adj" fmla="val 21705015"/>
            </a:avLst>
          </a:prstGeom>
          <a:solidFill>
            <a:srgbClr val="B88E23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60" y="5176242"/>
            <a:ext cx="189548" cy="23693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09613" y="5645706"/>
            <a:ext cx="1755338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Webové aplikace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709613" y="5949196"/>
            <a:ext cx="6387346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Tvorba moderních webů a aplikací</a:t>
            </a:r>
            <a:endParaRPr lang="en-US" sz="1100" dirty="0"/>
          </a:p>
        </p:txBody>
      </p:sp>
      <p:sp>
        <p:nvSpPr>
          <p:cNvPr id="14" name="Shape 10"/>
          <p:cNvSpPr/>
          <p:nvPr/>
        </p:nvSpPr>
        <p:spPr>
          <a:xfrm>
            <a:off x="7385328" y="4936093"/>
            <a:ext cx="6683454" cy="1385649"/>
          </a:xfrm>
          <a:prstGeom prst="roundRect">
            <a:avLst>
              <a:gd name="adj" fmla="val 425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7533323" y="5084088"/>
            <a:ext cx="421243" cy="421243"/>
          </a:xfrm>
          <a:prstGeom prst="roundRect">
            <a:avLst>
              <a:gd name="adj" fmla="val 21705015"/>
            </a:avLst>
          </a:prstGeom>
          <a:solidFill>
            <a:srgbClr val="B88E23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170" y="5176242"/>
            <a:ext cx="189548" cy="23693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533323" y="5645706"/>
            <a:ext cx="1755338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Hry</a:t>
            </a:r>
            <a:endParaRPr lang="en-US" sz="1350" dirty="0"/>
          </a:p>
        </p:txBody>
      </p:sp>
      <p:sp>
        <p:nvSpPr>
          <p:cNvPr id="18" name="Text 13"/>
          <p:cNvSpPr/>
          <p:nvPr/>
        </p:nvSpPr>
        <p:spPr>
          <a:xfrm>
            <a:off x="7533323" y="5949196"/>
            <a:ext cx="6387465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Vývoj her a interaktivních programů</a:t>
            </a:r>
            <a:endParaRPr lang="en-US" sz="1100" dirty="0"/>
          </a:p>
        </p:txBody>
      </p:sp>
      <p:sp>
        <p:nvSpPr>
          <p:cNvPr id="19" name="Shape 14"/>
          <p:cNvSpPr/>
          <p:nvPr/>
        </p:nvSpPr>
        <p:spPr>
          <a:xfrm>
            <a:off x="561618" y="6462117"/>
            <a:ext cx="6683335" cy="1385649"/>
          </a:xfrm>
          <a:prstGeom prst="roundRect">
            <a:avLst>
              <a:gd name="adj" fmla="val 425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09613" y="6610112"/>
            <a:ext cx="421243" cy="421243"/>
          </a:xfrm>
          <a:prstGeom prst="roundRect">
            <a:avLst>
              <a:gd name="adj" fmla="val 21705015"/>
            </a:avLst>
          </a:prstGeom>
          <a:solidFill>
            <a:srgbClr val="B88E23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60" y="6702266"/>
            <a:ext cx="189548" cy="236934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09613" y="7171730"/>
            <a:ext cx="1755338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Věda</a:t>
            </a:r>
            <a:endParaRPr lang="en-US" sz="1350" dirty="0"/>
          </a:p>
        </p:txBody>
      </p:sp>
      <p:sp>
        <p:nvSpPr>
          <p:cNvPr id="23" name="Text 17"/>
          <p:cNvSpPr/>
          <p:nvPr/>
        </p:nvSpPr>
        <p:spPr>
          <a:xfrm>
            <a:off x="709613" y="7475220"/>
            <a:ext cx="6387346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Analýza dat a vědecké výpočty</a:t>
            </a:r>
            <a:endParaRPr lang="en-US" sz="1100" dirty="0"/>
          </a:p>
        </p:txBody>
      </p:sp>
      <p:sp>
        <p:nvSpPr>
          <p:cNvPr id="24" name="Shape 18"/>
          <p:cNvSpPr/>
          <p:nvPr/>
        </p:nvSpPr>
        <p:spPr>
          <a:xfrm>
            <a:off x="7385328" y="6462117"/>
            <a:ext cx="6683454" cy="1385649"/>
          </a:xfrm>
          <a:prstGeom prst="roundRect">
            <a:avLst>
              <a:gd name="adj" fmla="val 425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7533323" y="6610112"/>
            <a:ext cx="421243" cy="421243"/>
          </a:xfrm>
          <a:prstGeom prst="roundRect">
            <a:avLst>
              <a:gd name="adj" fmla="val 21705015"/>
            </a:avLst>
          </a:prstGeom>
          <a:solidFill>
            <a:srgbClr val="B88E23"/>
          </a:solidFill>
          <a:ln/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170" y="6702266"/>
            <a:ext cx="189548" cy="236934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533323" y="7171730"/>
            <a:ext cx="1755338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Umělá inteligence</a:t>
            </a:r>
            <a:endParaRPr lang="en-US" sz="1350" dirty="0"/>
          </a:p>
        </p:txBody>
      </p:sp>
      <p:sp>
        <p:nvSpPr>
          <p:cNvPr id="28" name="Text 21"/>
          <p:cNvSpPr/>
          <p:nvPr/>
        </p:nvSpPr>
        <p:spPr>
          <a:xfrm>
            <a:off x="7533323" y="7475220"/>
            <a:ext cx="6387465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Strojové učení a AI aplikace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4470" y="655201"/>
            <a:ext cx="4839295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První funkce: print()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234470" y="1520071"/>
            <a:ext cx="7647861" cy="613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Funkce 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print()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je vaším prvním nástrojem pro komunikaci s počítačem. Slouží k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vypsání textu nebo hodnot na obrazovku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je to jako když chcete počítači říct: "Ukaž mi tohle!"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234470" y="2344103"/>
            <a:ext cx="7647861" cy="2011561"/>
          </a:xfrm>
          <a:prstGeom prst="roundRect">
            <a:avLst>
              <a:gd name="adj" fmla="val 3905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57330" y="2366962"/>
            <a:ext cx="748070" cy="1965841"/>
          </a:xfrm>
          <a:prstGeom prst="roundRect">
            <a:avLst>
              <a:gd name="adj" fmla="val 6834"/>
            </a:avLst>
          </a:prstGeom>
          <a:solidFill>
            <a:srgbClr val="F7EDD4"/>
          </a:solidFill>
          <a:ln/>
        </p:spPr>
      </p:sp>
      <p:sp>
        <p:nvSpPr>
          <p:cNvPr id="7" name="Text 4"/>
          <p:cNvSpPr/>
          <p:nvPr/>
        </p:nvSpPr>
        <p:spPr>
          <a:xfrm>
            <a:off x="6487239" y="3174563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192328" y="2553891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Syntaxe</a:t>
            </a:r>
            <a:endParaRPr lang="en-US" sz="1800" dirty="0"/>
          </a:p>
        </p:txBody>
      </p:sp>
      <p:sp>
        <p:nvSpPr>
          <p:cNvPr id="9" name="Shape 6"/>
          <p:cNvSpPr/>
          <p:nvPr/>
        </p:nvSpPr>
        <p:spPr>
          <a:xfrm>
            <a:off x="7192328" y="3056573"/>
            <a:ext cx="6667143" cy="579715"/>
          </a:xfrm>
          <a:prstGeom prst="roundRect">
            <a:avLst>
              <a:gd name="adj" fmla="val 13551"/>
            </a:avLst>
          </a:prstGeom>
          <a:solidFill>
            <a:srgbClr val="F2F0ED"/>
          </a:solidFill>
          <a:ln/>
        </p:spPr>
      </p:sp>
      <p:sp>
        <p:nvSpPr>
          <p:cNvPr id="10" name="Shape 7"/>
          <p:cNvSpPr/>
          <p:nvPr/>
        </p:nvSpPr>
        <p:spPr>
          <a:xfrm>
            <a:off x="7183041" y="3056573"/>
            <a:ext cx="6685717" cy="579715"/>
          </a:xfrm>
          <a:prstGeom prst="roundRect">
            <a:avLst>
              <a:gd name="adj" fmla="val 4840"/>
            </a:avLst>
          </a:prstGeom>
          <a:solidFill>
            <a:srgbClr val="F2F0ED"/>
          </a:solidFill>
          <a:ln/>
        </p:spPr>
      </p:sp>
      <p:sp>
        <p:nvSpPr>
          <p:cNvPr id="11" name="Text 8"/>
          <p:cNvSpPr/>
          <p:nvPr/>
        </p:nvSpPr>
        <p:spPr>
          <a:xfrm>
            <a:off x="7369969" y="3196828"/>
            <a:ext cx="6311860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print("AHOJ SEPTIMO!")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7192328" y="3846671"/>
            <a:ext cx="66671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Základní struktura příkazu pro výpis textu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234470" y="4542592"/>
            <a:ext cx="7647861" cy="1422440"/>
          </a:xfrm>
          <a:prstGeom prst="roundRect">
            <a:avLst>
              <a:gd name="adj" fmla="val 5523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257330" y="4565452"/>
            <a:ext cx="748070" cy="1376720"/>
          </a:xfrm>
          <a:prstGeom prst="roundRect">
            <a:avLst>
              <a:gd name="adj" fmla="val 6834"/>
            </a:avLst>
          </a:prstGeom>
          <a:solidFill>
            <a:srgbClr val="F7EDD4"/>
          </a:solidFill>
          <a:ln/>
        </p:spPr>
      </p:sp>
      <p:sp>
        <p:nvSpPr>
          <p:cNvPr id="15" name="Text 12"/>
          <p:cNvSpPr/>
          <p:nvPr/>
        </p:nvSpPr>
        <p:spPr>
          <a:xfrm>
            <a:off x="6487239" y="5078492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7192328" y="4752380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Závorky ()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7192328" y="5156835"/>
            <a:ext cx="6667143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Kulaté závorky označují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volání funkce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Říkáme tím Pythonu: "Proveď tuto akci!"</a:t>
            </a:r>
            <a:endParaRPr lang="en-US" sz="1450" dirty="0"/>
          </a:p>
        </p:txBody>
      </p:sp>
      <p:sp>
        <p:nvSpPr>
          <p:cNvPr id="18" name="Shape 15"/>
          <p:cNvSpPr/>
          <p:nvPr/>
        </p:nvSpPr>
        <p:spPr>
          <a:xfrm>
            <a:off x="6234470" y="6151959"/>
            <a:ext cx="7647861" cy="1422440"/>
          </a:xfrm>
          <a:prstGeom prst="roundRect">
            <a:avLst>
              <a:gd name="adj" fmla="val 5523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6257330" y="6174819"/>
            <a:ext cx="748070" cy="1376720"/>
          </a:xfrm>
          <a:prstGeom prst="roundRect">
            <a:avLst>
              <a:gd name="adj" fmla="val 6834"/>
            </a:avLst>
          </a:prstGeom>
          <a:solidFill>
            <a:srgbClr val="F7EDD4"/>
          </a:solidFill>
          <a:ln/>
        </p:spPr>
      </p:sp>
      <p:sp>
        <p:nvSpPr>
          <p:cNvPr id="20" name="Text 17"/>
          <p:cNvSpPr/>
          <p:nvPr/>
        </p:nvSpPr>
        <p:spPr>
          <a:xfrm>
            <a:off x="6487239" y="6687860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7192328" y="6361748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Uvozovky "" nebo ''</a:t>
            </a:r>
            <a:endParaRPr lang="en-US" sz="1800" dirty="0"/>
          </a:p>
        </p:txBody>
      </p:sp>
      <p:sp>
        <p:nvSpPr>
          <p:cNvPr id="22" name="Text 19"/>
          <p:cNvSpPr/>
          <p:nvPr/>
        </p:nvSpPr>
        <p:spPr>
          <a:xfrm>
            <a:off x="7192328" y="6766203"/>
            <a:ext cx="6667143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Uvozovky označují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textový řetězec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(string). Vše mezi nimi Python chápe jako </a:t>
            </a:r>
            <a:pPr algn="l" indent="0" marL="0">
              <a:lnSpc>
                <a:spcPts val="2350"/>
              </a:lnSpc>
              <a:buNone/>
            </a:pPr>
            <a:r>
              <a:rPr lang="en-US" sz="1450" u="sng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text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který má vypsat.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42473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Python je easy!</a:t>
            </a:r>
            <a:endParaRPr lang="en-US" sz="5350" dirty="0"/>
          </a:p>
        </p:txBody>
      </p:sp>
      <p:sp>
        <p:nvSpPr>
          <p:cNvPr id="4" name="Shape 1"/>
          <p:cNvSpPr/>
          <p:nvPr/>
        </p:nvSpPr>
        <p:spPr>
          <a:xfrm>
            <a:off x="6280190" y="3795951"/>
            <a:ext cx="7556421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5" name="Shape 2"/>
          <p:cNvSpPr/>
          <p:nvPr/>
        </p:nvSpPr>
        <p:spPr>
          <a:xfrm>
            <a:off x="6270307" y="3795951"/>
            <a:ext cx="7576185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6" name="Text 3"/>
          <p:cNvSpPr/>
          <p:nvPr/>
        </p:nvSpPr>
        <p:spPr>
          <a:xfrm>
            <a:off x="6468666" y="3944779"/>
            <a:ext cx="71794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print("Python je easy!")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80190" y="463438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Toto je váš první program! Když tento kód spustíte, Python vypíše text "Ahoj světe!" na obrazovku. Je to tradice – téměř každý programátor začíná právě tímto programem.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🎉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8097"/>
            <a:ext cx="49852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Proměnné: co to je?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4425"/>
            <a:ext cx="763202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Proměnná je přiřazení hodnoty pomocí (operátoru) </a:t>
            </a:r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=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můžeme uložit různá data – text, čísla nebo jiné hodnoty. 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56692"/>
            <a:ext cx="319980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Vytvoření proměnné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793790" y="3652004"/>
            <a:ext cx="7632025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6" name="Shape 4"/>
          <p:cNvSpPr/>
          <p:nvPr/>
        </p:nvSpPr>
        <p:spPr>
          <a:xfrm>
            <a:off x="783908" y="3652004"/>
            <a:ext cx="7651790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7" name="Text 5"/>
          <p:cNvSpPr/>
          <p:nvPr/>
        </p:nvSpPr>
        <p:spPr>
          <a:xfrm>
            <a:off x="982266" y="3800832"/>
            <a:ext cx="72550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jmeno = "Petr"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490442"/>
            <a:ext cx="763202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Znak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=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znamená "</a:t>
            </a:r>
            <a:pPr algn="l" indent="0" marL="0">
              <a:lnSpc>
                <a:spcPts val="2500"/>
              </a:lnSpc>
              <a:buNone/>
            </a:pPr>
            <a:r>
              <a:rPr lang="en-US" sz="1550" b="1" u="sng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přiřaď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". Říkáme tím: "Do proměnné jmeno ulož text Petr."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01396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Změna hodnoty</a:t>
            </a:r>
            <a:endParaRPr lang="en-US" sz="2300" dirty="0"/>
          </a:p>
        </p:txBody>
      </p:sp>
      <p:sp>
        <p:nvSpPr>
          <p:cNvPr id="10" name="Shape 8"/>
          <p:cNvSpPr/>
          <p:nvPr/>
        </p:nvSpPr>
        <p:spPr>
          <a:xfrm>
            <a:off x="793790" y="5609273"/>
            <a:ext cx="7632025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11" name="Shape 9"/>
          <p:cNvSpPr/>
          <p:nvPr/>
        </p:nvSpPr>
        <p:spPr>
          <a:xfrm>
            <a:off x="783908" y="5609273"/>
            <a:ext cx="7651790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12" name="Text 10"/>
          <p:cNvSpPr/>
          <p:nvPr/>
        </p:nvSpPr>
        <p:spPr>
          <a:xfrm>
            <a:off x="982266" y="5758101"/>
            <a:ext cx="72550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jmeno = "Terka"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6447711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Proměnnou můžeme kdykoliv změnit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prostě jí přiřadíme novou hodnotu. Stará hodnota se přepíše (text "Petr" jednoduše přepíšu na text "Terka".</a:t>
            </a:r>
            <a:endParaRPr lang="en-US" sz="15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7543" y="210907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1440"/>
            <a:ext cx="76916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Proměnné nemusí být jen text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5835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 proměnných můžeme ukládat nejen text, ale i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čísla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Python automaticky pozná, jaký druh dat ukládáte, a podle toho s nimi pracuje.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99134"/>
            <a:ext cx="6521410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5912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Textová proměnná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992148" y="4124682"/>
            <a:ext cx="6124694" cy="932736"/>
          </a:xfrm>
          <a:prstGeom prst="roundRect">
            <a:avLst>
              <a:gd name="adj" fmla="val 8937"/>
            </a:avLst>
          </a:prstGeom>
          <a:solidFill>
            <a:srgbClr val="F2F0ED"/>
          </a:solidFill>
          <a:ln/>
        </p:spPr>
      </p:sp>
      <p:sp>
        <p:nvSpPr>
          <p:cNvPr id="7" name="Shape 4"/>
          <p:cNvSpPr/>
          <p:nvPr/>
        </p:nvSpPr>
        <p:spPr>
          <a:xfrm>
            <a:off x="982266" y="4124682"/>
            <a:ext cx="6144458" cy="932736"/>
          </a:xfrm>
          <a:prstGeom prst="roundRect">
            <a:avLst>
              <a:gd name="adj" fmla="val 3192"/>
            </a:avLst>
          </a:prstGeom>
          <a:solidFill>
            <a:srgbClr val="F2F0ED"/>
          </a:solidFill>
          <a:ln/>
        </p:spPr>
      </p:sp>
      <p:sp>
        <p:nvSpPr>
          <p:cNvPr id="8" name="Text 5"/>
          <p:cNvSpPr/>
          <p:nvPr/>
        </p:nvSpPr>
        <p:spPr>
          <a:xfrm>
            <a:off x="1180624" y="4273510"/>
            <a:ext cx="574774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jmeno = "Petr"print(jmeno)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92148" y="5280660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Vypíše: Petr</a:t>
            </a:r>
            <a:endParaRPr lang="en-US" sz="15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599134"/>
            <a:ext cx="6521410" cy="79379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13558" y="35912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Číselná proměnná</a:t>
            </a:r>
            <a:endParaRPr lang="en-US" sz="1950" dirty="0"/>
          </a:p>
        </p:txBody>
      </p:sp>
      <p:sp>
        <p:nvSpPr>
          <p:cNvPr id="12" name="Shape 8"/>
          <p:cNvSpPr/>
          <p:nvPr/>
        </p:nvSpPr>
        <p:spPr>
          <a:xfrm>
            <a:off x="7513558" y="4124682"/>
            <a:ext cx="6124694" cy="932736"/>
          </a:xfrm>
          <a:prstGeom prst="roundRect">
            <a:avLst>
              <a:gd name="adj" fmla="val 8937"/>
            </a:avLst>
          </a:prstGeom>
          <a:solidFill>
            <a:srgbClr val="F2F0ED"/>
          </a:solidFill>
          <a:ln/>
        </p:spPr>
      </p:sp>
      <p:sp>
        <p:nvSpPr>
          <p:cNvPr id="13" name="Shape 9"/>
          <p:cNvSpPr/>
          <p:nvPr/>
        </p:nvSpPr>
        <p:spPr>
          <a:xfrm>
            <a:off x="7503676" y="4124682"/>
            <a:ext cx="6144458" cy="932736"/>
          </a:xfrm>
          <a:prstGeom prst="roundRect">
            <a:avLst>
              <a:gd name="adj" fmla="val 3192"/>
            </a:avLst>
          </a:prstGeom>
          <a:solidFill>
            <a:srgbClr val="F2F0ED"/>
          </a:solidFill>
          <a:ln/>
        </p:spPr>
      </p:sp>
      <p:sp>
        <p:nvSpPr>
          <p:cNvPr id="14" name="Text 10"/>
          <p:cNvSpPr/>
          <p:nvPr/>
        </p:nvSpPr>
        <p:spPr>
          <a:xfrm>
            <a:off x="7702034" y="4273510"/>
            <a:ext cx="574774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vek = 16print(vek)</a:t>
            </a:r>
            <a:endParaRPr lang="en-US" sz="1550" dirty="0"/>
          </a:p>
        </p:txBody>
      </p:sp>
      <p:sp>
        <p:nvSpPr>
          <p:cNvPr id="15" name="Text 11"/>
          <p:cNvSpPr/>
          <p:nvPr/>
        </p:nvSpPr>
        <p:spPr>
          <a:xfrm>
            <a:off x="7513558" y="5280660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Vypíše: 16</a:t>
            </a:r>
            <a:endParaRPr lang="en-US" sz="1550" dirty="0"/>
          </a:p>
        </p:txBody>
      </p:sp>
      <p:sp>
        <p:nvSpPr>
          <p:cNvPr id="16" name="Shape 12"/>
          <p:cNvSpPr/>
          <p:nvPr/>
        </p:nvSpPr>
        <p:spPr>
          <a:xfrm>
            <a:off x="793790" y="6019800"/>
            <a:ext cx="13042821" cy="1168360"/>
          </a:xfrm>
          <a:prstGeom prst="roundRect">
            <a:avLst>
              <a:gd name="adj" fmla="val 7135"/>
            </a:avLst>
          </a:prstGeom>
          <a:solidFill>
            <a:srgbClr val="F3E4BF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315075"/>
            <a:ext cx="248007" cy="19835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438513" y="6267688"/>
            <a:ext cx="12199739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Důležité: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Čísla píšeme </a:t>
            </a:r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bez uvozovek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Pokud bychom napsali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vek = "16"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Python by to chápal jako text, ne jako číslo, a nemohli bychom s ním počítat!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53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098" y="2993350"/>
            <a:ext cx="5756434" cy="613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Datové typy jednoduše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85098" y="3901083"/>
            <a:ext cx="13060204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Python rozlišuje různé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datové typy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každý typ určuje, jak s daty můžeme pracovat. Začneme dvěma nejzákladnějšími typy, které budete používat nejčastěji.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785098" y="4749998"/>
            <a:ext cx="6431994" cy="2404943"/>
          </a:xfrm>
          <a:prstGeom prst="roundRect">
            <a:avLst>
              <a:gd name="adj" fmla="val 3428"/>
            </a:avLst>
          </a:prstGeom>
          <a:solidFill>
            <a:srgbClr val="B88E23"/>
          </a:solidFill>
          <a:ln w="7620">
            <a:solidFill>
              <a:srgbClr val="9E740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88933" y="4953833"/>
            <a:ext cx="2944297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String (řetězec)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988933" y="5439608"/>
            <a:ext cx="60243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Označuje </a:t>
            </a:r>
            <a:pPr algn="l" indent="0" marL="0">
              <a:lnSpc>
                <a:spcPts val="2450"/>
              </a:lnSpc>
              <a:buNone/>
            </a:pPr>
            <a:r>
              <a:rPr lang="en-US" sz="1500" b="1" u="sng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text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jakoukoliv sekvenci znaků v uvozovkách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988933" y="5871448"/>
            <a:ext cx="60243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Příklad: "Ahoj"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988933" y="6254234"/>
            <a:ext cx="60243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Příklad: "Python je super!"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988933" y="6637020"/>
            <a:ext cx="60243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Příklad: "123" (i číslo v uvozovkách je text!)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7413308" y="4749998"/>
            <a:ext cx="6431994" cy="2404943"/>
          </a:xfrm>
          <a:prstGeom prst="roundRect">
            <a:avLst>
              <a:gd name="adj" fmla="val 342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617143" y="4953833"/>
            <a:ext cx="2944297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 (integer)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7617143" y="5439608"/>
            <a:ext cx="60243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Označuje </a:t>
            </a:r>
            <a:pPr algn="l" indent="0" marL="0">
              <a:lnSpc>
                <a:spcPts val="2450"/>
              </a:lnSpc>
              <a:buNone/>
            </a:pPr>
            <a:r>
              <a:rPr lang="en-US" sz="1500" b="1" u="sng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celé číslo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– kladné i záporné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617143" y="5871448"/>
            <a:ext cx="60243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Příklad: 10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7617143" y="6254234"/>
            <a:ext cx="60243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Příklad: 2025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7617143" y="6637020"/>
            <a:ext cx="60243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Příklad: -5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785098" y="7375684"/>
            <a:ext cx="1306020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Python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automaticky pozná typ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podle toho, jak hodnotu zapíšete. Text v uvozovkách = string, číslo bez uvozovek = int. Jednoduché! 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✨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5526"/>
            <a:ext cx="57651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Přehled datových typů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22439"/>
            <a:ext cx="13042821" cy="1743194"/>
          </a:xfrm>
          <a:prstGeom prst="roundRect">
            <a:avLst>
              <a:gd name="adj" fmla="val 478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333005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99887" y="3456742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Datový typ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214705" y="3456742"/>
            <a:ext cx="741592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Příklad hodnoty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801410" y="3900964"/>
            <a:ext cx="13027581" cy="57852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999887" y="4027646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String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6214705" y="4027646"/>
            <a:ext cx="7415927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"Python"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801410" y="4479488"/>
            <a:ext cx="13027581" cy="57852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99887" y="4606171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6214705" y="4606171"/>
            <a:ext cx="7415927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42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528887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Tato jednoduchá tabulka ukazuje rozdíl mezi textovým řetězcem (string) a </a:t>
            </a:r>
            <a:pPr algn="l" indent="0" marL="0">
              <a:lnSpc>
                <a:spcPts val="2500"/>
              </a:lnSpc>
              <a:buNone/>
            </a:pPr>
            <a:r>
              <a:rPr lang="en-US" sz="1550" b="1" u="sng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celým číslem (int)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Všimněte si, že string má vždy uvozovky, zatímco číslo int ne.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2667"/>
            <a:ext cx="65167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Úprava proměnné v praxi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4957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 proměnnými můžeme pracovat a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měnit jejich hodnoty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Můžeme k nim přičítat, odečítat nebo je úplně přepsat. Podívejme se na konkrétní příklad: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20790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522226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667125"/>
            <a:ext cx="26671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Vytvoření proměnné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93790" y="4200525"/>
            <a:ext cx="4215289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8" name="Shape 6"/>
          <p:cNvSpPr/>
          <p:nvPr/>
        </p:nvSpPr>
        <p:spPr>
          <a:xfrm>
            <a:off x="783908" y="4200525"/>
            <a:ext cx="4235053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9" name="Text 7"/>
          <p:cNvSpPr/>
          <p:nvPr/>
        </p:nvSpPr>
        <p:spPr>
          <a:xfrm>
            <a:off x="982266" y="4349353"/>
            <a:ext cx="38383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pocet = 5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5038963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Začínáme s hodnotou 5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5207437" y="320790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5207437" y="3522226"/>
            <a:ext cx="4215408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13" name="Text 11"/>
          <p:cNvSpPr/>
          <p:nvPr/>
        </p:nvSpPr>
        <p:spPr>
          <a:xfrm>
            <a:off x="5207437" y="3667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Úprava hodnoty</a:t>
            </a:r>
            <a:endParaRPr lang="en-US" sz="1950" dirty="0"/>
          </a:p>
        </p:txBody>
      </p:sp>
      <p:sp>
        <p:nvSpPr>
          <p:cNvPr id="14" name="Shape 12"/>
          <p:cNvSpPr/>
          <p:nvPr/>
        </p:nvSpPr>
        <p:spPr>
          <a:xfrm>
            <a:off x="5207437" y="4200525"/>
            <a:ext cx="4215408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15" name="Shape 13"/>
          <p:cNvSpPr/>
          <p:nvPr/>
        </p:nvSpPr>
        <p:spPr>
          <a:xfrm>
            <a:off x="5197554" y="4200525"/>
            <a:ext cx="4235172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16" name="Text 14"/>
          <p:cNvSpPr/>
          <p:nvPr/>
        </p:nvSpPr>
        <p:spPr>
          <a:xfrm>
            <a:off x="5395912" y="4349353"/>
            <a:ext cx="38384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pocet = pocet + 3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5207437" y="5038963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Přičteme 3 k původní hodnotě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621203" y="320790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9621203" y="3522226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20" name="Text 18"/>
          <p:cNvSpPr/>
          <p:nvPr/>
        </p:nvSpPr>
        <p:spPr>
          <a:xfrm>
            <a:off x="9621203" y="3667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Výsledek</a:t>
            </a:r>
            <a:endParaRPr lang="en-US" sz="1950" dirty="0"/>
          </a:p>
        </p:txBody>
      </p:sp>
      <p:sp>
        <p:nvSpPr>
          <p:cNvPr id="21" name="Shape 19"/>
          <p:cNvSpPr/>
          <p:nvPr/>
        </p:nvSpPr>
        <p:spPr>
          <a:xfrm>
            <a:off x="9621203" y="4200525"/>
            <a:ext cx="4215289" cy="615196"/>
          </a:xfrm>
          <a:prstGeom prst="roundRect">
            <a:avLst>
              <a:gd name="adj" fmla="val 13550"/>
            </a:avLst>
          </a:prstGeom>
          <a:solidFill>
            <a:srgbClr val="F2F0ED"/>
          </a:solidFill>
          <a:ln/>
        </p:spPr>
      </p:sp>
      <p:sp>
        <p:nvSpPr>
          <p:cNvPr id="22" name="Shape 20"/>
          <p:cNvSpPr/>
          <p:nvPr/>
        </p:nvSpPr>
        <p:spPr>
          <a:xfrm>
            <a:off x="9611320" y="4200525"/>
            <a:ext cx="4235053" cy="615196"/>
          </a:xfrm>
          <a:prstGeom prst="roundRect">
            <a:avLst>
              <a:gd name="adj" fmla="val 4839"/>
            </a:avLst>
          </a:prstGeom>
          <a:solidFill>
            <a:srgbClr val="F2F0ED"/>
          </a:solidFill>
          <a:ln/>
        </p:spPr>
      </p:sp>
      <p:sp>
        <p:nvSpPr>
          <p:cNvPr id="23" name="Text 21"/>
          <p:cNvSpPr/>
          <p:nvPr/>
        </p:nvSpPr>
        <p:spPr>
          <a:xfrm>
            <a:off x="9809678" y="4349353"/>
            <a:ext cx="38383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print(pocet)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9621203" y="5038963"/>
            <a:ext cx="4215289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Proměnná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highlight>
                  <a:srgbClr val="F2F0E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pocet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má nyní hodnotu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8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793790" y="5736193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F3E4BF"/>
          </a:solidFill>
          <a:ln/>
        </p:spPr>
      </p:sp>
      <p:pic>
        <p:nvPicPr>
          <p:cNvPr id="2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031468"/>
            <a:ext cx="248007" cy="198358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1438513" y="5984081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Jak to funguje?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Python nejprve vezme původní hodnotu proměnné (5), přičte k ní 3, a výsledek (8) uloží zpět do stejné proměnné. Stará hodnota se přepíše.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2025-10-14T18:12:35Z</dcterms:created>
  <dcterms:modified xsi:type="dcterms:W3CDTF">2025-10-14T18:12:35Z</dcterms:modified>
</cp:coreProperties>
</file>